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5" r:id="rId3"/>
    <p:sldId id="284" r:id="rId4"/>
    <p:sldId id="277" r:id="rId5"/>
    <p:sldId id="280" r:id="rId6"/>
    <p:sldId id="286" r:id="rId7"/>
    <p:sldId id="294" r:id="rId8"/>
    <p:sldId id="293" r:id="rId9"/>
    <p:sldId id="292" r:id="rId10"/>
    <p:sldId id="287" r:id="rId11"/>
    <p:sldId id="288" r:id="rId12"/>
    <p:sldId id="295" r:id="rId13"/>
    <p:sldId id="291" r:id="rId14"/>
    <p:sldId id="290" r:id="rId15"/>
    <p:sldId id="296" r:id="rId16"/>
    <p:sldId id="289" r:id="rId17"/>
    <p:sldId id="300" r:id="rId18"/>
    <p:sldId id="282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008000"/>
    <a:srgbClr val="FFFF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4" d="100"/>
          <a:sy n="84" d="100"/>
        </p:scale>
        <p:origin x="143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D8B3E66-EB81-4D09-BAEB-445C62D0A748}" type="datetimeFigureOut">
              <a:rPr lang="en-US" smtClean="0"/>
              <a:pPr/>
              <a:t>04-Jul-19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4A59CA-4717-42C6-8D09-A226F144C2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16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7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1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02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50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21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6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93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7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5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9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5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9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43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55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87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30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A59CA-4717-42C6-8D09-A226F144C2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F0B-FF91-420C-A569-CCCC798FE3DE}" type="datetime1">
              <a:rPr lang="en-US" smtClean="0"/>
              <a:pPr/>
              <a:t>04-Jul-19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93E7-8956-4512-B82E-9792435B7361}" type="datetime1">
              <a:rPr lang="en-US" smtClean="0"/>
              <a:pPr/>
              <a:t>04-Jul-19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63E3-88BD-4E30-8FE7-204A3812EC9B}" type="datetime1">
              <a:rPr lang="en-US" smtClean="0"/>
              <a:pPr/>
              <a:t>04-Jul-19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34C9-6D80-4E19-B657-BA885AD1215E}" type="datetime1">
              <a:rPr lang="en-US" smtClean="0"/>
              <a:pPr/>
              <a:t>04-Jul-19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BF2A-87C5-4688-9890-6590A9B926CA}" type="datetime1">
              <a:rPr lang="en-US" smtClean="0"/>
              <a:pPr/>
              <a:t>04-Jul-19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3D3-61C7-4B36-BD0A-A5A80BE53DA6}" type="datetime1">
              <a:rPr lang="en-US" smtClean="0"/>
              <a:pPr/>
              <a:t>04-Jul-19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A2B9-D034-4BB0-8586-138D8264D821}" type="datetime1">
              <a:rPr lang="en-US" smtClean="0"/>
              <a:pPr/>
              <a:t>04-Jul-19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09-4320-42F1-AC41-2BA2E45756BF}" type="datetime1">
              <a:rPr lang="en-US" smtClean="0"/>
              <a:pPr/>
              <a:t>04-Jul-19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97F7-093C-4DFE-9367-62189E8D8564}" type="datetime1">
              <a:rPr lang="en-US" smtClean="0"/>
              <a:pPr/>
              <a:t>04-Jul-19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B465-E2E7-4522-AF7B-78A198D0E324}" type="datetime1">
              <a:rPr lang="en-US" smtClean="0"/>
              <a:pPr/>
              <a:t>04-Jul-19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CF18-93BE-4AA2-B8EE-5B52E8FB0484}" type="datetime1">
              <a:rPr lang="en-US" smtClean="0"/>
              <a:pPr/>
              <a:t>04-Jul-19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AE1D-55B7-43EE-882F-2D969150BE45}" type="datetime1">
              <a:rPr lang="en-US" smtClean="0"/>
              <a:pPr/>
              <a:t>04-Jul-19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62653"/>
            <a:ext cx="8915400" cy="5385747"/>
          </a:xfrm>
        </p:spPr>
        <p:txBody>
          <a:bodyPr>
            <a:normAutofit/>
          </a:bodyPr>
          <a:lstStyle/>
          <a:p>
            <a:endParaRPr lang="en-US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en-US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Viscorotational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shear instability in </a:t>
            </a:r>
          </a:p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astrophysical dense granular flows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Alexander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Tevzadze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Tbilisi State University, Georgia</a:t>
            </a:r>
          </a:p>
          <a:p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Abastumani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Astrophysical Observatory, Georgia</a:t>
            </a:r>
            <a:endParaRPr lang="en-US" sz="1800" i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en-US" sz="18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In collaboration with: Luka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Poniatowski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(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KULeuven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, Belgium)</a:t>
            </a:r>
          </a:p>
          <a:p>
            <a:endParaRPr lang="en-US" sz="2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610600" cy="760411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3rd </a:t>
            </a:r>
            <a:r>
              <a:rPr lang="en-US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IMA Conference on Dense Granular </a:t>
            </a:r>
            <a:r>
              <a:rPr lang="en-US" sz="1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Flows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Centre for Mathematical Sciences, </a:t>
            </a:r>
            <a:r>
              <a:rPr lang="en-US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Cambridge, 01-04 July 2019</a:t>
            </a:r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760412"/>
            <a:ext cx="8077200" cy="1588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55811"/>
            <a:ext cx="2262975" cy="648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882640"/>
            <a:ext cx="739484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47" y="5882640"/>
            <a:ext cx="766217" cy="731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27" y="5882640"/>
            <a:ext cx="566133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Linear Stability Analysis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Solutions of the dispersion equation: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Bookman Old Style" pitchFamily="18" charset="0"/>
              </a:rPr>
              <a:t>Epicyclic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 frequency in Newtonian fluids: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Rheological modification: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and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1600" i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10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899" y="1221697"/>
            <a:ext cx="5092201" cy="630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915923"/>
            <a:ext cx="2628900" cy="46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100" y="3868564"/>
            <a:ext cx="3332700" cy="51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2449205"/>
            <a:ext cx="3622500" cy="8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Linear Stability Analysis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562600"/>
          </a:xfrm>
        </p:spPr>
        <p:txBody>
          <a:bodyPr>
            <a:normAutofit/>
          </a:bodyPr>
          <a:lstStyle/>
          <a:p>
            <a:pPr algn="l"/>
            <a:endParaRPr lang="en-US" sz="280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800" i="1" dirty="0" smtClean="0">
                <a:solidFill>
                  <a:schemeClr val="tx1"/>
                </a:solidFill>
                <a:latin typeface="Bookman Old Style" pitchFamily="18" charset="0"/>
              </a:rPr>
              <a:t>Transient growth:</a:t>
            </a:r>
          </a:p>
          <a:p>
            <a:pPr algn="l"/>
            <a:endParaRPr lang="en-US" sz="28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800" i="1" dirty="0" smtClean="0">
                <a:solidFill>
                  <a:srgbClr val="FF0000"/>
                </a:solidFill>
                <a:latin typeface="Bookman Old Style" pitchFamily="18" charset="0"/>
              </a:rPr>
              <a:t>Pressure rheology effects:</a:t>
            </a:r>
          </a:p>
          <a:p>
            <a:pPr algn="l"/>
            <a:endParaRPr lang="en-US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800" i="1" dirty="0" smtClean="0">
                <a:solidFill>
                  <a:srgbClr val="FF0000"/>
                </a:solidFill>
                <a:latin typeface="Bookman Old Style" pitchFamily="18" charset="0"/>
              </a:rPr>
              <a:t>Shear (strain) effects:</a:t>
            </a:r>
          </a:p>
          <a:p>
            <a:pPr algn="l"/>
            <a:endParaRPr lang="en-US" sz="2800" i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l"/>
            <a:r>
              <a:rPr lang="en-US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Epicyclic</a:t>
            </a:r>
            <a:r>
              <a:rPr lang="en-US" sz="2800" i="1" dirty="0" smtClean="0">
                <a:solidFill>
                  <a:srgbClr val="FF0000"/>
                </a:solidFill>
                <a:latin typeface="Bookman Old Style" pitchFamily="18" charset="0"/>
              </a:rPr>
              <a:t> modification:</a:t>
            </a:r>
            <a:endParaRPr lang="en-US" sz="1800" i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11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978" y="1036232"/>
            <a:ext cx="2835900" cy="72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450" y="2090851"/>
            <a:ext cx="3643200" cy="82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444" y="3169782"/>
            <a:ext cx="3870900" cy="857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643" y="5036380"/>
            <a:ext cx="5195701" cy="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Instability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562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Linear instabilities: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Bookman Old Style" pitchFamily="18" charset="0"/>
              </a:rPr>
              <a:t>Case 1: </a:t>
            </a:r>
            <a:r>
              <a:rPr lang="en-US" sz="2800" dirty="0" smtClean="0">
                <a:solidFill>
                  <a:srgbClr val="0000FF"/>
                </a:solidFill>
                <a:latin typeface="Bookman Old Style" pitchFamily="18" charset="0"/>
              </a:rPr>
              <a:t>Pressure rheology: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“viscous instability” (cf. </a:t>
            </a:r>
            <a:r>
              <a:rPr lang="en-US" sz="2800" i="1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2800" i="1" dirty="0">
                <a:solidFill>
                  <a:srgbClr val="C00000"/>
                </a:solidFill>
                <a:latin typeface="Bookman Old Style" pitchFamily="18" charset="0"/>
              </a:rPr>
              <a:t>&lt;-1</a:t>
            </a:r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)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Bookman Old Style" pitchFamily="18" charset="0"/>
              </a:rPr>
              <a:t>Case 2: 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Shear rheology:</a:t>
            </a:r>
          </a:p>
          <a:p>
            <a:pPr algn="l"/>
            <a:endParaRPr lang="en-US" sz="40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Bookman Old Style" pitchFamily="18" charset="0"/>
              </a:rPr>
              <a:t>Keplerian</a:t>
            </a:r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 flow: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- Power law constitutive eq.:</a:t>
            </a:r>
          </a:p>
          <a:p>
            <a:pPr algn="l"/>
            <a:endParaRPr lang="en-US" sz="1800" i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12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4" y="3655526"/>
            <a:ext cx="3125700" cy="1048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468" y="3192806"/>
            <a:ext cx="2670300" cy="609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868" y="5181600"/>
            <a:ext cx="1821600" cy="40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5077716"/>
            <a:ext cx="1759500" cy="976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708" y="1525661"/>
            <a:ext cx="2670300" cy="5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Visco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-rotational Shear Instability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5626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Vertically uniform perturbations:	</a:t>
            </a:r>
            <a:r>
              <a:rPr lang="en-US" sz="24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Shear rheology:				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Arbitrary differential rotation:			</a:t>
            </a: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1)	</a:t>
            </a:r>
            <a:r>
              <a:rPr lang="en-US" sz="24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q&gt;0,  </a:t>
            </a:r>
            <a:r>
              <a:rPr lang="en-US" sz="2400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Gs</a:t>
            </a:r>
            <a:r>
              <a:rPr lang="en-US" sz="24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&gt;0;	 (</a:t>
            </a:r>
            <a:r>
              <a:rPr lang="en-US" sz="2400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q</a:t>
            </a:r>
            <a:r>
              <a:rPr lang="en-US" sz="2400" i="1" baseline="-250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K</a:t>
            </a:r>
            <a:r>
              <a:rPr lang="en-US" sz="24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=3/2)</a:t>
            </a:r>
          </a:p>
          <a:p>
            <a:pPr algn="l"/>
            <a:r>
              <a:rPr lang="en-US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2)</a:t>
            </a:r>
            <a:r>
              <a:rPr lang="en-US" sz="24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	q&lt;0,  </a:t>
            </a:r>
            <a:r>
              <a:rPr lang="en-US" sz="2400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Gs</a:t>
            </a:r>
            <a:r>
              <a:rPr lang="en-US" sz="2400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&lt;0;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13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567867"/>
            <a:ext cx="1511100" cy="41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095167"/>
            <a:ext cx="2484000" cy="428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705133"/>
            <a:ext cx="910800" cy="361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349" y="2431446"/>
            <a:ext cx="6189301" cy="821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9400" y="34671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Angular velocity of rotation</a:t>
            </a:r>
            <a:endParaRPr lang="en-US" sz="2000" i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2300" y="3667457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shear rheology</a:t>
            </a:r>
            <a:endParaRPr lang="en-US" sz="2000" i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3419753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adial </a:t>
            </a:r>
          </a:p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differential rotation</a:t>
            </a:r>
            <a:endParaRPr lang="en-US" sz="2000" i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819400" y="2971800"/>
            <a:ext cx="990600" cy="6956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0"/>
          </p:cNvCxnSpPr>
          <p:nvPr/>
        </p:nvCxnSpPr>
        <p:spPr>
          <a:xfrm flipV="1">
            <a:off x="4114800" y="2971800"/>
            <a:ext cx="0" cy="6956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571999" y="2971800"/>
            <a:ext cx="762001" cy="6956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0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Instability Spectra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1) Pressure rheology instability: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Large scale 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“Viscous 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in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stability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”</a:t>
            </a:r>
          </a:p>
          <a:p>
            <a:pPr marL="514350" indent="-514350" algn="l">
              <a:buAutoNum type="arabicParenR"/>
            </a:pPr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2) Shear rheology instability: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Small scale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Bookman Old Style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Visco</a:t>
            </a:r>
            <a:r>
              <a:rPr lang="en-US" sz="2400" b="1" dirty="0" smtClean="0">
                <a:solidFill>
                  <a:srgbClr val="FF0000"/>
                </a:solidFill>
                <a:latin typeface="Bookman Old Style" pitchFamily="18" charset="0"/>
              </a:rPr>
              <a:t>-rotational instability”</a:t>
            </a:r>
            <a:endParaRPr lang="en-US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14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300" y="762000"/>
            <a:ext cx="3208500" cy="2624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300" y="3505200"/>
            <a:ext cx="3229200" cy="25988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220787"/>
            <a:ext cx="2421900" cy="346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708760"/>
            <a:ext cx="2463300" cy="3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Instability Spectra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3) Instability of disk flow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with pressure and shear 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Bookman Old Style" pitchFamily="18" charset="0"/>
              </a:rPr>
              <a:t>rheologies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: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4) Instability of non-axisymmetric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Perturbations: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15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00" y="757833"/>
            <a:ext cx="3105000" cy="26711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400" y="3541066"/>
            <a:ext cx="3146400" cy="2707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" y="2133600"/>
            <a:ext cx="2442600" cy="35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695816"/>
            <a:ext cx="2691000" cy="3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Summary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56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Shear and Pressure rheology effects on linear waves in </a:t>
            </a:r>
            <a:r>
              <a:rPr lang="en-US" sz="2800" dirty="0" err="1" smtClean="0">
                <a:solidFill>
                  <a:schemeClr val="tx1"/>
                </a:solidFill>
                <a:latin typeface="Bookman Old Style" pitchFamily="18" charset="0"/>
              </a:rPr>
              <a:t>Keplerian</a:t>
            </a:r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 discs.</a:t>
            </a:r>
          </a:p>
          <a:p>
            <a:pPr algn="l"/>
            <a:endParaRPr lang="en-US" sz="22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l"/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New</a:t>
            </a:r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 type of linear instability: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visco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-rotational shear” instability</a:t>
            </a:r>
          </a:p>
          <a:p>
            <a:pPr algn="l"/>
            <a:endPara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Incompressible, shear rheology,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  <a:latin typeface="Bookman Old Style" pitchFamily="18" charset="0"/>
              </a:rPr>
              <a:t>E</a:t>
            </a:r>
            <a:r>
              <a:rPr lang="en-US" sz="2800" dirty="0" err="1" smtClean="0">
                <a:solidFill>
                  <a:schemeClr val="tx1"/>
                </a:solidFill>
                <a:latin typeface="Bookman Old Style" pitchFamily="18" charset="0"/>
              </a:rPr>
              <a:t>picyclic</a:t>
            </a:r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 destabilization of perturbations;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Exponential growth of the perturbation velocity curl in the shear plane;</a:t>
            </a:r>
          </a:p>
          <a:p>
            <a:pPr algn="l"/>
            <a:endParaRPr lang="en-US" sz="2200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00FF"/>
                </a:solidFill>
                <a:latin typeface="Bookman Old Style" pitchFamily="18" charset="0"/>
              </a:rPr>
              <a:t>Constitutive law dependence of particle sizes?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00FF"/>
                </a:solidFill>
                <a:latin typeface="Bookman Old Style" pitchFamily="18" charset="0"/>
              </a:rPr>
              <a:t>Nonlinear </a:t>
            </a:r>
            <a:r>
              <a:rPr lang="en-US" sz="2800" i="1" dirty="0" smtClean="0">
                <a:solidFill>
                  <a:srgbClr val="0000FF"/>
                </a:solidFill>
                <a:latin typeface="Bookman Old Style" pitchFamily="18" charset="0"/>
              </a:rPr>
              <a:t>development: numerical simulations?</a:t>
            </a:r>
            <a:endParaRPr lang="en-US" sz="2800" i="1" dirty="0">
              <a:solidFill>
                <a:srgbClr val="0000FF"/>
              </a:solidFill>
              <a:latin typeface="Bookman Old Style" pitchFamily="18" charset="0"/>
            </a:endParaRPr>
          </a:p>
          <a:p>
            <a:pPr algn="l"/>
            <a:endParaRPr lang="en-US" sz="2800" i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16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752600"/>
            <a:ext cx="1759500" cy="9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" y="2463578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Thank You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17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Equilibrium Disc Flow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00" y="1038822"/>
            <a:ext cx="4015800" cy="1596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562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18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200" y="2819400"/>
            <a:ext cx="2649600" cy="893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3843971"/>
            <a:ext cx="4471200" cy="96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0400" y="4937997"/>
            <a:ext cx="1987200" cy="74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Granular Flows in Astrophysics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791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Planetary Rings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Exo-Planetary Rings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Debris Discs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Protoplanetary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iscs</a:t>
            </a:r>
          </a:p>
          <a:p>
            <a:pPr algn="l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Differentially rotating “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Keplerian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flows”:</a:t>
            </a:r>
          </a:p>
          <a:p>
            <a:pPr algn="l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Particles rotate on their gravitational orbits</a:t>
            </a:r>
          </a:p>
          <a:p>
            <a:pPr algn="l"/>
            <a:endParaRPr lang="en-US" sz="24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l"/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l"/>
            <a:endParaRPr lang="en-US" sz="36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l"/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l"/>
            <a:endParaRPr lang="en-US" sz="24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en-US" sz="2000" i="1" dirty="0" smtClean="0">
                <a:solidFill>
                  <a:srgbClr val="FF0000"/>
                </a:solidFill>
                <a:latin typeface="Bookman Old Style" pitchFamily="18" charset="0"/>
              </a:rPr>
              <a:t>Granular pressure comparable with residual gravitational pressure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2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9246"/>
            <a:ext cx="3572256" cy="2143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0" y="762001"/>
            <a:ext cx="2057399" cy="2057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94621"/>
            <a:ext cx="4654296" cy="2142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2869440"/>
            <a:ext cx="1800900" cy="4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Planet Formation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56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Sizes of solid particles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 </a:t>
            </a:r>
            <a:r>
              <a:rPr lang="en-US" sz="2400" dirty="0" smtClean="0">
                <a:solidFill>
                  <a:srgbClr val="FF0000"/>
                </a:solidFill>
                <a:latin typeface="Bookman Old Style" pitchFamily="18" charset="0"/>
              </a:rPr>
              <a:t>m 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sz="2400" i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ookman Old Style" pitchFamily="18" charset="0"/>
              </a:rPr>
              <a:t>10 km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Bookman Old Style" pitchFamily="18" charset="0"/>
              </a:rPr>
              <a:t> dust</a:t>
            </a:r>
            <a:r>
              <a:rPr lang="en-US" sz="2400" dirty="0" smtClean="0">
                <a:solidFill>
                  <a:srgbClr val="800000"/>
                </a:solidFill>
                <a:latin typeface="Symbol" panose="05050102010706020507" pitchFamily="18" charset="2"/>
              </a:rPr>
              <a:t>® </a:t>
            </a:r>
            <a:r>
              <a:rPr lang="en-US" sz="2400" dirty="0" err="1" smtClean="0">
                <a:solidFill>
                  <a:srgbClr val="800000"/>
                </a:solidFill>
                <a:latin typeface="Bookman Old Style" pitchFamily="18" charset="0"/>
              </a:rPr>
              <a:t>planetesimal</a:t>
            </a:r>
            <a:endParaRPr lang="en-US" sz="2400" dirty="0">
              <a:solidFill>
                <a:srgbClr val="800000"/>
              </a:solidFill>
              <a:latin typeface="Bookman Old Style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i="1" dirty="0" smtClean="0">
                <a:solidFill>
                  <a:schemeClr val="tx1"/>
                </a:solidFill>
                <a:latin typeface="Bookman Old Style" pitchFamily="18" charset="0"/>
              </a:rPr>
              <a:t>Particle collisions: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	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coagulation, scattering, fragmentation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l"/>
            <a:endParaRPr lang="en-US" sz="1000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Core accretion theory: </a:t>
            </a:r>
            <a:r>
              <a:rPr lang="en-US" sz="2400" u="sng" dirty="0" smtClean="0">
                <a:solidFill>
                  <a:srgbClr val="FF0000"/>
                </a:solidFill>
                <a:latin typeface="Bookman Old Style" pitchFamily="18" charset="0"/>
              </a:rPr>
              <a:t>~1 </a:t>
            </a:r>
            <a:r>
              <a:rPr lang="en-US" sz="2400" u="sng" dirty="0">
                <a:solidFill>
                  <a:srgbClr val="FF0000"/>
                </a:solidFill>
                <a:latin typeface="Bookman Old Style" pitchFamily="18" charset="0"/>
              </a:rPr>
              <a:t>meter barrier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Bookman Old Style" pitchFamily="18" charset="0"/>
              </a:rPr>
              <a:t>a) Fluid model: 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nonlinear dynamics of </a:t>
            </a:r>
            <a:r>
              <a:rPr lang="en-US" sz="2400" dirty="0" err="1" smtClean="0">
                <a:solidFill>
                  <a:schemeClr val="tx1"/>
                </a:solidFill>
                <a:latin typeface="Bookman Old Style" pitchFamily="18" charset="0"/>
              </a:rPr>
              <a:t>anticycl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. vortices;</a:t>
            </a:r>
            <a:endParaRPr lang="en-US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Bookman Old Style" pitchFamily="18" charset="0"/>
              </a:rPr>
              <a:t>b) Fluid-Particle model: 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“streaming instability”;</a:t>
            </a:r>
            <a:endParaRPr lang="en-US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Bookman Old Style" pitchFamily="18" charset="0"/>
              </a:rPr>
              <a:t>c) Particle-Particle collisions? 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granular fluid;</a:t>
            </a:r>
            <a:endParaRPr lang="en-US" sz="24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i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3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6" y="762001"/>
            <a:ext cx="1870364" cy="1645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762001"/>
            <a:ext cx="2401200" cy="16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Granular Liquids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562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Granular flow behavior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Strongly depends on the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Particle restitution coefficient.</a:t>
            </a:r>
          </a:p>
          <a:p>
            <a:pPr algn="l"/>
            <a:endParaRPr lang="en-US" sz="24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Granular liquid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Bookman Old Style" pitchFamily="18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f inelastic particles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Bookman Old Style" pitchFamily="18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an be observed for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Bookman Old Style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 wide range of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Bookman Old Style" pitchFamily="18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article filling factors</a:t>
            </a:r>
          </a:p>
          <a:p>
            <a:pPr algn="l"/>
            <a:endParaRPr lang="en-US" sz="24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  <a:latin typeface="Bookman Old Style" pitchFamily="18" charset="0"/>
              </a:rPr>
              <a:t>Granular Rheology</a:t>
            </a:r>
          </a:p>
          <a:p>
            <a:pPr algn="l"/>
            <a:r>
              <a:rPr lang="en-US" sz="2400" i="1" dirty="0" smtClean="0">
                <a:solidFill>
                  <a:srgbClr val="FF0000"/>
                </a:solidFill>
                <a:latin typeface="Bookman Old Style" pitchFamily="18" charset="0"/>
              </a:rPr>
              <a:t>of disc flows</a:t>
            </a:r>
            <a:endParaRPr lang="en-US" sz="1600" i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4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823891"/>
            <a:ext cx="5139627" cy="3325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895" y="794785"/>
            <a:ext cx="2691384" cy="19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Viscous Stability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Turbulent (anomalous) viscosity </a:t>
            </a:r>
            <a:r>
              <a:rPr lang="en-US" sz="2400" dirty="0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-model: </a:t>
            </a:r>
            <a:r>
              <a:rPr lang="en-US" sz="2400" i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Bookman Old Style" pitchFamily="18" charset="0"/>
              </a:rPr>
              <a:t>eff</a:t>
            </a:r>
            <a:r>
              <a:rPr lang="en-US" sz="2400" i="1" dirty="0" smtClean="0">
                <a:solidFill>
                  <a:srgbClr val="0000FF"/>
                </a:solidFill>
                <a:latin typeface="Bookman Old Style" pitchFamily="18" charset="0"/>
              </a:rPr>
              <a:t> = </a:t>
            </a:r>
            <a:r>
              <a:rPr lang="en-US" sz="2400" i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en-US" sz="2400" i="1" dirty="0" err="1" smtClean="0">
                <a:solidFill>
                  <a:srgbClr val="0000FF"/>
                </a:solidFill>
                <a:latin typeface="Bookman Old Style" pitchFamily="18" charset="0"/>
              </a:rPr>
              <a:t>hc</a:t>
            </a:r>
            <a:endParaRPr lang="en-US" sz="2400" i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l"/>
            <a:r>
              <a:rPr lang="en-US" sz="1800" i="1" dirty="0" err="1" smtClean="0">
                <a:solidFill>
                  <a:schemeClr val="tx1"/>
                </a:solidFill>
                <a:latin typeface="Bookman Old Style" pitchFamily="18" charset="0"/>
              </a:rPr>
              <a:t>Shakura</a:t>
            </a:r>
            <a:r>
              <a:rPr lang="en-US" sz="1800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latin typeface="Bookman Old Style" pitchFamily="18" charset="0"/>
              </a:rPr>
              <a:t>Syunyaev</a:t>
            </a:r>
            <a:r>
              <a:rPr lang="en-US" sz="1800" i="1" dirty="0" smtClean="0">
                <a:solidFill>
                  <a:schemeClr val="tx1"/>
                </a:solidFill>
                <a:latin typeface="Bookman Old Style" pitchFamily="18" charset="0"/>
              </a:rPr>
              <a:t> 1973</a:t>
            </a: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	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000" i="1" dirty="0" smtClean="0">
              <a:solidFill>
                <a:schemeClr val="tx1"/>
              </a:solidFill>
              <a:latin typeface="Symbol" panose="05050102010706020507" pitchFamily="18" charset="2"/>
            </a:endParaRPr>
          </a:p>
          <a:p>
            <a:pPr algn="l"/>
            <a:r>
              <a:rPr lang="en-US" sz="28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en-US" sz="2800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– surface density (opacity)	</a:t>
            </a:r>
          </a:p>
          <a:p>
            <a:pPr algn="l"/>
            <a:endParaRPr lang="en-US" sz="14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a) Viscous Instability: 	</a:t>
            </a:r>
            <a:r>
              <a:rPr lang="en-US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i="1" dirty="0" smtClean="0">
                <a:solidFill>
                  <a:srgbClr val="FF0000"/>
                </a:solidFill>
                <a:latin typeface="Bookman Old Style" pitchFamily="18" charset="0"/>
              </a:rPr>
              <a:t>&lt;-1</a:t>
            </a:r>
            <a:r>
              <a:rPr lang="en-US" sz="2400" i="1" dirty="0" smtClean="0">
                <a:solidFill>
                  <a:srgbClr val="FF0000"/>
                </a:solidFill>
                <a:latin typeface="Bookman Old Style" pitchFamily="18" charset="0"/>
              </a:rPr>
              <a:t>		</a:t>
            </a:r>
            <a:r>
              <a:rPr lang="en-US" sz="2400" i="1" dirty="0" smtClean="0">
                <a:solidFill>
                  <a:schemeClr val="tx1"/>
                </a:solidFill>
                <a:latin typeface="Bookman Old Style" pitchFamily="18" charset="0"/>
              </a:rPr>
              <a:t>(incompressible)</a:t>
            </a:r>
          </a:p>
          <a:p>
            <a:pPr algn="l"/>
            <a:r>
              <a:rPr lang="en-US" sz="1800" i="1" dirty="0" err="1" smtClean="0">
                <a:solidFill>
                  <a:schemeClr val="tx1"/>
                </a:solidFill>
                <a:latin typeface="Bookman Old Style" pitchFamily="18" charset="0"/>
              </a:rPr>
              <a:t>Lightman</a:t>
            </a:r>
            <a:r>
              <a:rPr lang="en-US" sz="1800" i="1" dirty="0" smtClean="0">
                <a:solidFill>
                  <a:schemeClr val="tx1"/>
                </a:solidFill>
                <a:latin typeface="Bookman Old Style" pitchFamily="18" charset="0"/>
              </a:rPr>
              <a:t>, Eardley 1974, </a:t>
            </a:r>
            <a:r>
              <a:rPr lang="en-US" sz="1800" i="1" dirty="0" err="1" smtClean="0">
                <a:solidFill>
                  <a:schemeClr val="tx1"/>
                </a:solidFill>
                <a:latin typeface="Bookman Old Style" pitchFamily="18" charset="0"/>
              </a:rPr>
              <a:t>Shakura</a:t>
            </a:r>
            <a:r>
              <a:rPr lang="en-US" sz="1800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latin typeface="Bookman Old Style" pitchFamily="18" charset="0"/>
              </a:rPr>
              <a:t>Syunyaev</a:t>
            </a:r>
            <a:r>
              <a:rPr lang="en-US" sz="1800" i="1" dirty="0" smtClean="0">
                <a:solidFill>
                  <a:schemeClr val="tx1"/>
                </a:solidFill>
                <a:latin typeface="Bookman Old Style" pitchFamily="18" charset="0"/>
              </a:rPr>
              <a:t> 1976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Viscous stress is proportional to radiation pressure?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b) Viscous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Overstability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 </a:t>
            </a:r>
            <a:r>
              <a:rPr lang="en-US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i="1" dirty="0" smtClean="0">
                <a:solidFill>
                  <a:srgbClr val="FF0000"/>
                </a:solidFill>
                <a:latin typeface="Bookman Old Style" pitchFamily="18" charset="0"/>
              </a:rPr>
              <a:t>&gt;2	</a:t>
            </a:r>
            <a:r>
              <a:rPr lang="en-US" sz="2400" i="1" dirty="0" smtClean="0">
                <a:solidFill>
                  <a:schemeClr val="tx1"/>
                </a:solidFill>
                <a:latin typeface="Bookman Old Style" pitchFamily="18" charset="0"/>
              </a:rPr>
              <a:t>(compressible)</a:t>
            </a:r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1800" i="1" dirty="0" smtClean="0">
                <a:solidFill>
                  <a:schemeClr val="tx1"/>
                </a:solidFill>
                <a:latin typeface="Bookman Old Style" pitchFamily="18" charset="0"/>
              </a:rPr>
              <a:t>Kato 1978, Blumenthal et al. 1984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Increase of viscous stress in compressed d-spiral wave;</a:t>
            </a:r>
            <a:endParaRPr lang="en-US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1200" i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5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250" y="1328756"/>
            <a:ext cx="1759500" cy="6458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2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Dense Granular Flow Model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562600"/>
          </a:xfrm>
        </p:spPr>
        <p:txBody>
          <a:bodyPr>
            <a:normAutofit/>
          </a:bodyPr>
          <a:lstStyle/>
          <a:p>
            <a:pPr algn="l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Incompressible flow;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Constant Gravitational Potential;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Bookman Old Style" pitchFamily="18" charset="0"/>
              </a:rPr>
              <a:t>Granular Viscosity;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Tensor formulation;	</a:t>
            </a:r>
            <a:r>
              <a:rPr lang="en-US" sz="2400" i="1" dirty="0" smtClean="0">
                <a:solidFill>
                  <a:schemeClr val="tx1"/>
                </a:solidFill>
                <a:latin typeface="Bookman Old Style" pitchFamily="18" charset="0"/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  <a:latin typeface="Bookman Old Style" pitchFamily="18" charset="0"/>
              </a:rPr>
              <a:t>Jop</a:t>
            </a:r>
            <a:r>
              <a:rPr lang="en-US" sz="2000" i="1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  <a:latin typeface="Bookman Old Style" pitchFamily="18" charset="0"/>
              </a:rPr>
              <a:t>Forterre</a:t>
            </a:r>
            <a:r>
              <a:rPr lang="en-US" sz="2000" i="1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Bookman Old Style" pitchFamily="18" charset="0"/>
              </a:rPr>
              <a:t>&amp; </a:t>
            </a:r>
            <a:r>
              <a:rPr lang="en-US" sz="2000" i="1" dirty="0" err="1" smtClean="0">
                <a:solidFill>
                  <a:schemeClr val="tx1"/>
                </a:solidFill>
                <a:latin typeface="Bookman Old Style" pitchFamily="18" charset="0"/>
              </a:rPr>
              <a:t>Pouliquen</a:t>
            </a:r>
            <a:r>
              <a:rPr lang="en-US" sz="2000" i="1" dirty="0" smtClean="0">
                <a:solidFill>
                  <a:schemeClr val="tx1"/>
                </a:solidFill>
                <a:latin typeface="Bookman Old Style" pitchFamily="18" charset="0"/>
              </a:rPr>
              <a:t> 2006)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Local Constitutive Law</a:t>
            </a:r>
            <a:endParaRPr lang="en-US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1600" i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6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99" y="869150"/>
            <a:ext cx="5816701" cy="8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898768"/>
            <a:ext cx="1428300" cy="521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870350"/>
            <a:ext cx="2049300" cy="578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5275836"/>
            <a:ext cx="2090700" cy="65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00" y="1981200"/>
            <a:ext cx="1159200" cy="8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Dense Granular Flow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56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Equations of motion in cylindrical co-ordinates</a:t>
            </a:r>
            <a:endParaRPr lang="en-US" sz="1800" i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7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66" y="1600200"/>
            <a:ext cx="7694358" cy="32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Linear Perturbations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562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Bookman Old Style" pitchFamily="18" charset="0"/>
              </a:rPr>
              <a:t>Viscosity fluctuations:</a:t>
            </a:r>
          </a:p>
          <a:p>
            <a:pPr algn="l"/>
            <a:endParaRPr lang="en-US" sz="28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Pressure rheology parameter:</a:t>
            </a:r>
          </a:p>
          <a:p>
            <a:pPr algn="l"/>
            <a:endParaRPr lang="en-US" sz="280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8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Shear rheology parameter:</a:t>
            </a:r>
          </a:p>
          <a:p>
            <a:pPr algn="l"/>
            <a:endParaRPr lang="en-US" sz="28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8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1800" i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8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316" y="3124699"/>
            <a:ext cx="2007900" cy="105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316" y="4634311"/>
            <a:ext cx="2132100" cy="96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568846"/>
            <a:ext cx="4243500" cy="9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839200" cy="685800"/>
          </a:xfrm>
          <a:noFill/>
          <a:ln w="25400" cmpd="sng"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Linear Perturbation Analysis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Co-rotating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Bookman Old Style" pitchFamily="18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ylindrical frame: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dirty="0" smtClean="0">
                <a:solidFill>
                  <a:srgbClr val="002060"/>
                </a:solidFill>
                <a:latin typeface="Bookman Old Style" pitchFamily="18" charset="0"/>
              </a:rPr>
              <a:t>Shearing sheet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(Kelvin modes)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en-US" sz="2400" i="1" dirty="0" smtClean="0">
                <a:solidFill>
                  <a:srgbClr val="0000FF"/>
                </a:solidFill>
                <a:latin typeface="Bookman Old Style" pitchFamily="18" charset="0"/>
              </a:rPr>
              <a:t>Differential rotation </a:t>
            </a:r>
            <a:r>
              <a:rPr lang="en-US" sz="2400" i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® </a:t>
            </a:r>
            <a:r>
              <a:rPr lang="en-US" sz="2400" i="1" dirty="0" smtClean="0">
                <a:solidFill>
                  <a:srgbClr val="0000FF"/>
                </a:solidFill>
                <a:latin typeface="Bookman Old Style" pitchFamily="18" charset="0"/>
              </a:rPr>
              <a:t>Planar shear flow</a:t>
            </a:r>
          </a:p>
          <a:p>
            <a:pPr algn="l"/>
            <a:endParaRPr lang="en-US" sz="240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Shearing sheet modes</a:t>
            </a:r>
            <a:endParaRPr lang="en-US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n-US" sz="2400" i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324600"/>
            <a:ext cx="8229600" cy="1588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</p:spPr>
        <p:txBody>
          <a:bodyPr/>
          <a:lstStyle/>
          <a:p>
            <a:pPr algn="ctr"/>
            <a:fld id="{B6F15528-21DE-4FAA-801E-634DDDAF4B2B}" type="slidenum"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 algn="ctr"/>
              <a:t>9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0" y="6324600"/>
            <a:ext cx="609600" cy="381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609600"/>
            <a:ext cx="8077200" cy="158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81000" y="63246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3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rd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 IMA Conference on Dense Granular Flows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Cambridge, 01-04 July 2019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88958"/>
            <a:ext cx="3477600" cy="547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618404"/>
            <a:ext cx="2649600" cy="501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520" y="5550538"/>
            <a:ext cx="2028600" cy="54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762000"/>
            <a:ext cx="5608320" cy="24842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44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555</Words>
  <Application>Microsoft Office PowerPoint</Application>
  <PresentationFormat>On-screen Show (4:3)</PresentationFormat>
  <Paragraphs>241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Calibri</vt:lpstr>
      <vt:lpstr>Courier New</vt:lpstr>
      <vt:lpstr>Symbol</vt:lpstr>
      <vt:lpstr>Times New Roman</vt:lpstr>
      <vt:lpstr>Wingdings</vt:lpstr>
      <vt:lpstr>Office Theme</vt:lpstr>
      <vt:lpstr>3rd IMA Conference on Dense Granular Flows Centre for Mathematical Sciences, Cambridge, 01-04 July 2019</vt:lpstr>
      <vt:lpstr>Granular Flows in Astrophysics</vt:lpstr>
      <vt:lpstr>Planet Formation</vt:lpstr>
      <vt:lpstr>Granular Liquids</vt:lpstr>
      <vt:lpstr>Viscous Stability</vt:lpstr>
      <vt:lpstr>Dense Granular Flow Model</vt:lpstr>
      <vt:lpstr>Dense Granular Flow Model</vt:lpstr>
      <vt:lpstr>Linear Perturbations</vt:lpstr>
      <vt:lpstr>Linear Perturbation Analysis</vt:lpstr>
      <vt:lpstr>Linear Stability Analysis</vt:lpstr>
      <vt:lpstr>Linear Stability Analysis</vt:lpstr>
      <vt:lpstr>Instability</vt:lpstr>
      <vt:lpstr>Visco-rotational Shear Instability</vt:lpstr>
      <vt:lpstr>Instability Spectra</vt:lpstr>
      <vt:lpstr>Instability Spectra</vt:lpstr>
      <vt:lpstr>Summary</vt:lpstr>
      <vt:lpstr>Thank You</vt:lpstr>
      <vt:lpstr>Equilibrium Disc Flow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User</dc:creator>
  <cp:lastModifiedBy>Alexander Tevzadze</cp:lastModifiedBy>
  <cp:revision>608</cp:revision>
  <dcterms:created xsi:type="dcterms:W3CDTF">2006-08-16T00:00:00Z</dcterms:created>
  <dcterms:modified xsi:type="dcterms:W3CDTF">2019-07-04T07:07:04Z</dcterms:modified>
</cp:coreProperties>
</file>