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73" r:id="rId10"/>
    <p:sldId id="275" r:id="rId11"/>
    <p:sldId id="274" r:id="rId12"/>
    <p:sldId id="276" r:id="rId13"/>
    <p:sldId id="268" r:id="rId14"/>
    <p:sldId id="269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1" autoAdjust="0"/>
  </p:normalViewPr>
  <p:slideViewPr>
    <p:cSldViewPr>
      <p:cViewPr varScale="1">
        <p:scale>
          <a:sx n="65" d="100"/>
          <a:sy n="65" d="100"/>
        </p:scale>
        <p:origin x="14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95A86-5B63-4EE2-8BC1-9AB4985A8E4E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2E75E-B926-4D4F-89B6-233B8D178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294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97A07-181C-42A5-9B65-523B4B4AACFD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F97CA-ABF1-4E38-A7E9-DE8842C3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44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97CA-ABF1-4E38-A7E9-DE8842C339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32B0-4FF7-485C-9EBD-E321A7D37E8B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D566-332B-4A56-BFEC-ED855AEE7632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1901-2FB5-4185-9054-F7C79C3BC398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C1AC7-E51A-4E67-85F9-25D84A4DCDF7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1966-287C-4D19-8513-272A73366299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1A19-EF7E-4748-9C24-E7DD2D85F252}" type="datetime1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6BC2-54C0-463E-9EDA-BA31B820B319}" type="datetime1">
              <a:rPr lang="en-US" smtClean="0"/>
              <a:t>7/30/2017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E688-AA4E-4166-AC50-15B6207FAF13}" type="datetime1">
              <a:rPr lang="en-US" smtClean="0"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0134-23D7-4A3B-9E5F-150002B1B844}" type="datetime1">
              <a:rPr lang="en-US" smtClean="0"/>
              <a:t>7/30/2017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8323-A901-476F-A1D0-37CC35157CA9}" type="datetime1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C517-ED86-4A45-88D3-8F93A9C57360}" type="datetime1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61E23-4F60-41E9-B7D0-7709299A7317}" type="datetime1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image" Target="../media/image32.png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3.png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3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5" Type="http://schemas.openxmlformats.org/officeDocument/2006/relationships/image" Target="../media/image3.png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21.png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1800" dirty="0">
                <a:solidFill>
                  <a:srgbClr val="0000FF"/>
                </a:solidFill>
                <a:latin typeface="Bookman Old Style" panose="02050604050505020204" pitchFamily="18" charset="0"/>
              </a:rPr>
              <a:t>Origin, Evolution, and Signatures of Cosmological </a:t>
            </a:r>
            <a:endParaRPr lang="en-US" sz="1800" dirty="0" smtClean="0">
              <a:solidFill>
                <a:srgbClr val="0000FF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Magnetic </a:t>
            </a:r>
            <a:r>
              <a:rPr lang="en-US" sz="1800" dirty="0">
                <a:solidFill>
                  <a:srgbClr val="0000FF"/>
                </a:solidFill>
                <a:latin typeface="Bookman Old Style" panose="02050604050505020204" pitchFamily="18" charset="0"/>
              </a:rPr>
              <a:t>Fields </a:t>
            </a:r>
            <a:r>
              <a:rPr lang="en-US" sz="1800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  <a:latin typeface="Bookman Old Style" panose="02050604050505020204" pitchFamily="18" charset="0"/>
              </a:rPr>
              <a:t>Nordita</a:t>
            </a:r>
            <a:r>
              <a:rPr lang="en-US" sz="1800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, June 2015</a:t>
            </a:r>
          </a:p>
          <a:p>
            <a:pPr marL="0" indent="0" algn="ctr">
              <a:buNone/>
            </a:pPr>
            <a:endParaRPr lang="en-US" sz="14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800" b="1" dirty="0" smtClean="0">
                <a:latin typeface="Bookman Old Style" panose="02050604050505020204" pitchFamily="18" charset="0"/>
              </a:rPr>
              <a:t>Evolution </a:t>
            </a:r>
            <a:r>
              <a:rPr lang="en-US" sz="2800" b="1" dirty="0"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2800" b="1" dirty="0" smtClean="0">
                <a:latin typeface="Bookman Old Style" panose="02050604050505020204" pitchFamily="18" charset="0"/>
              </a:rPr>
              <a:t>flows</a:t>
            </a:r>
          </a:p>
          <a:p>
            <a:pPr marL="0" indent="0" algn="ctr">
              <a:buNone/>
            </a:pPr>
            <a:endParaRPr lang="en-US" sz="2800" i="1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Bookman Old Style" panose="02050604050505020204" pitchFamily="18" charset="0"/>
              </a:rPr>
              <a:t>Alexander </a:t>
            </a:r>
            <a:r>
              <a:rPr lang="en-US" sz="2800" dirty="0" err="1" smtClean="0">
                <a:latin typeface="Bookman Old Style" panose="02050604050505020204" pitchFamily="18" charset="0"/>
              </a:rPr>
              <a:t>Tevzadze</a:t>
            </a:r>
            <a:endParaRPr lang="en-US" sz="2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Bookman Old Style" panose="02050604050505020204" pitchFamily="18" charset="0"/>
              </a:rPr>
              <a:t>Tbilisi State University, Georgia</a:t>
            </a:r>
          </a:p>
          <a:p>
            <a:pPr marL="0" indent="0" algn="ctr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Abastumani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Astrophys</a:t>
            </a:r>
            <a:r>
              <a:rPr lang="en-US" sz="2400" i="1" dirty="0" smtClean="0">
                <a:latin typeface="Bookman Old Style" panose="02050604050505020204" pitchFamily="18" charset="0"/>
              </a:rPr>
              <a:t>. Observatory, Georgia</a:t>
            </a:r>
            <a:endParaRPr lang="en-US" i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i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Bookman Old Style" panose="02050604050505020204" pitchFamily="18" charset="0"/>
              </a:rPr>
              <a:t>In collaboration with: T. 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Kahniashvili</a:t>
            </a:r>
            <a:r>
              <a:rPr lang="en-US" sz="1800" i="1" dirty="0" smtClean="0">
                <a:latin typeface="Bookman Old Style" panose="02050604050505020204" pitchFamily="18" charset="0"/>
              </a:rPr>
              <a:t> (CMU), A. Brandenburg (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Nordita</a:t>
            </a:r>
            <a:r>
              <a:rPr lang="en-US" sz="1800" i="1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1800" i="1" dirty="0" smtClean="0">
                <a:latin typeface="Bookman Old Style" panose="02050604050505020204" pitchFamily="18" charset="0"/>
              </a:rPr>
              <a:t>E. 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Uchava</a:t>
            </a:r>
            <a:r>
              <a:rPr lang="en-US" sz="1800" i="1" dirty="0" smtClean="0">
                <a:latin typeface="Bookman Old Style" panose="02050604050505020204" pitchFamily="18" charset="0"/>
              </a:rPr>
              <a:t> (TSU, Georgia), S. 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Poedts</a:t>
            </a:r>
            <a:r>
              <a:rPr lang="en-US" sz="1800" i="1" dirty="0" smtClean="0">
                <a:latin typeface="Bookman Old Style" panose="02050604050505020204" pitchFamily="18" charset="0"/>
              </a:rPr>
              <a:t>, B. 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Shergelashvili</a:t>
            </a:r>
            <a:r>
              <a:rPr lang="en-US" sz="1800" i="1" dirty="0" smtClean="0">
                <a:latin typeface="Bookman Old Style" panose="02050604050505020204" pitchFamily="18" charset="0"/>
              </a:rPr>
              <a:t> (</a:t>
            </a:r>
            <a:r>
              <a:rPr lang="en-US" sz="1800" i="1" dirty="0" err="1" smtClean="0">
                <a:latin typeface="Bookman Old Style" panose="02050604050505020204" pitchFamily="18" charset="0"/>
              </a:rPr>
              <a:t>KULeuven</a:t>
            </a:r>
            <a:r>
              <a:rPr lang="en-US" sz="1800" i="1" dirty="0" smtClean="0">
                <a:latin typeface="Bookman Old Style" panose="02050604050505020204" pitchFamily="18" charset="0"/>
              </a:rPr>
              <a:t>, Belgium)</a:t>
            </a:r>
            <a:endParaRPr lang="en-US" sz="1800" i="1" dirty="0" smtClean="0"/>
          </a:p>
        </p:txBody>
      </p:sp>
      <p:pic>
        <p:nvPicPr>
          <p:cNvPr id="7" name="Picture 2" descr="C:\Users\tinatin\Desktop\cmf20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645" y="292402"/>
            <a:ext cx="1356831" cy="135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1" y="292404"/>
            <a:ext cx="1371600" cy="135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8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16 Momentum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MHD: Linear Analysis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Anisotropic MHD shear flow in uniform magnetic field: </a:t>
            </a:r>
          </a:p>
          <a:p>
            <a:pPr marL="0" indent="0">
              <a:buNone/>
            </a:pPr>
            <a:r>
              <a:rPr lang="en-US" sz="2800" b="1" dirty="0" smtClean="0"/>
              <a:t>V</a:t>
            </a:r>
            <a:r>
              <a:rPr lang="en-US" sz="2800" dirty="0" smtClean="0"/>
              <a:t>=(</a:t>
            </a:r>
            <a:r>
              <a:rPr lang="en-US" sz="2800" dirty="0" err="1" smtClean="0"/>
              <a:t>Sy</a:t>
            </a:r>
            <a:r>
              <a:rPr lang="en-US" sz="2800" dirty="0" smtClean="0"/>
              <a:t>, 0, 0),  </a:t>
            </a:r>
            <a:r>
              <a:rPr lang="en-US" sz="2800" b="1" dirty="0" smtClean="0"/>
              <a:t>B</a:t>
            </a:r>
            <a:r>
              <a:rPr lang="en-US" sz="2800" dirty="0" smtClean="0"/>
              <a:t>=(B, 0, 0)</a:t>
            </a:r>
            <a:endParaRPr lang="en-US" sz="22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magnetic field </a:t>
            </a:r>
          </a:p>
          <a:p>
            <a:pPr>
              <a:buFontTx/>
              <a:buChar char="-"/>
            </a:pPr>
            <a:r>
              <a:rPr lang="en-US" sz="2800" dirty="0" smtClean="0"/>
              <a:t>Heat flux instability (</a:t>
            </a:r>
            <a:r>
              <a:rPr lang="en-US" sz="28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err="1" smtClean="0"/>
              <a:t>cr</a:t>
            </a:r>
            <a:r>
              <a:rPr lang="en-US" sz="2800" dirty="0" smtClean="0"/>
              <a:t> = 0.85)</a:t>
            </a:r>
          </a:p>
          <a:p>
            <a:pPr>
              <a:buFontTx/>
              <a:buChar char="-"/>
            </a:pPr>
            <a:r>
              <a:rPr lang="en-US" sz="2800" dirty="0" smtClean="0"/>
              <a:t>Shear </a:t>
            </a:r>
            <a:r>
              <a:rPr lang="en-US" sz="2800" dirty="0"/>
              <a:t>flow </a:t>
            </a:r>
            <a:r>
              <a:rPr lang="en-US" sz="2800" dirty="0" err="1"/>
              <a:t>overstability</a:t>
            </a:r>
            <a:r>
              <a:rPr lang="en-US" sz="2800" dirty="0"/>
              <a:t>; </a:t>
            </a: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Uchava</a:t>
            </a:r>
            <a:r>
              <a:rPr lang="en-US" sz="2400" dirty="0" smtClean="0"/>
              <a:t> et al. 2014)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 magnetic field </a:t>
            </a:r>
          </a:p>
          <a:p>
            <a:pPr marL="0" indent="0">
              <a:buNone/>
            </a:pPr>
            <a:r>
              <a:rPr lang="en-US" sz="2800" dirty="0" smtClean="0"/>
              <a:t>Incompressible linear perturbations; </a:t>
            </a:r>
          </a:p>
          <a:p>
            <a:pPr marL="0" indent="0">
              <a:buNone/>
            </a:pPr>
            <a:r>
              <a:rPr lang="en-US" sz="2800" dirty="0" smtClean="0"/>
              <a:t>linear thermo-kinetic invariant; </a:t>
            </a:r>
          </a:p>
          <a:p>
            <a:pPr marL="0" indent="0">
              <a:buNone/>
            </a:pPr>
            <a:r>
              <a:rPr lang="en-US" sz="2600" dirty="0" smtClean="0"/>
              <a:t>(</a:t>
            </a:r>
            <a:r>
              <a:rPr lang="en-US" sz="2600" dirty="0" err="1" smtClean="0"/>
              <a:t>Uchava</a:t>
            </a:r>
            <a:r>
              <a:rPr lang="en-US" sz="2600" dirty="0" smtClean="0"/>
              <a:t> et al. (in prep.))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10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219200"/>
            <a:ext cx="2395537" cy="196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214426"/>
            <a:ext cx="2514600" cy="205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334000"/>
            <a:ext cx="4419600" cy="98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2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Nonlinear Anisotropic MHD state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Linear theory 16 momentum MHD: </a:t>
            </a:r>
          </a:p>
          <a:p>
            <a:pPr marL="0" indent="0">
              <a:buNone/>
            </a:pPr>
            <a:r>
              <a:rPr lang="en-US" sz="2800" dirty="0" smtClean="0"/>
              <a:t>Long way to go … (especially at equipartition);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linear micro instabilities? </a:t>
            </a:r>
          </a:p>
          <a:p>
            <a:r>
              <a:rPr lang="en-US" sz="2800" dirty="0" smtClean="0"/>
              <a:t>Velocity shear </a:t>
            </a:r>
            <a:r>
              <a:rPr lang="en-US" sz="2800" dirty="0" err="1" smtClean="0"/>
              <a:t>overstability</a:t>
            </a:r>
            <a:r>
              <a:rPr lang="en-US" sz="2800" dirty="0" smtClean="0"/>
              <a:t>: smoothens velocity field</a:t>
            </a:r>
          </a:p>
          <a:p>
            <a:r>
              <a:rPr lang="en-US" sz="2800" dirty="0" smtClean="0"/>
              <a:t>Heat flux instability: limits maximal possible </a:t>
            </a:r>
            <a:r>
              <a:rPr lang="en-US" sz="2800" dirty="0" smtClean="0">
                <a:latin typeface="Symbol" panose="05050102010706020507" pitchFamily="18" charset="2"/>
              </a:rPr>
              <a:t>g </a:t>
            </a:r>
          </a:p>
          <a:p>
            <a:r>
              <a:rPr lang="en-US" sz="2800" dirty="0" smtClean="0"/>
              <a:t>Mirror and Fire-hose family: mimic collision effects?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i="1" dirty="0" smtClean="0">
                <a:latin typeface="+mj-lt"/>
              </a:rPr>
              <a:t>(Santos-Lima et al. 2014: CGL-MHD)</a:t>
            </a:r>
            <a:endParaRPr lang="en-US" sz="1050" i="1" dirty="0" smtClean="0">
              <a:latin typeface="+mj-lt"/>
            </a:endParaRPr>
          </a:p>
          <a:p>
            <a:pPr marL="0" indent="0">
              <a:buNone/>
            </a:pPr>
            <a:endParaRPr lang="en-US" sz="105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Anisotropic MHDs saturates to classical MHD?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At large scales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Small scales ? MHD dynamo (micro phys. can be important)</a:t>
            </a: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11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4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Large Scale Magnetic Fluctuations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799"/>
                <a:ext cx="9144000" cy="57912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Large scale magnetic field evolution in decaying anisotropic MHD turbulence;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Stochastic magnetic field with no mean component: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Anisotropy axis is changing stochastically. 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(isotropic, turbulence spectrum)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Reformulate 16 momentum MHD EOS: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</m:den>
                    </m:f>
                    <m:r>
                      <a:rPr lang="en-US" sz="200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⊥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||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/>
                  <a:t>	</a:t>
                </a:r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||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sz="200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>
                            <a:latin typeface="Cambria Math"/>
                            <a:ea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i="1">
                            <a:latin typeface="Cambria Math"/>
                            <a:ea typeface="Cambria Math"/>
                          </a:rPr>
                          <m:t>B</m:t>
                        </m:r>
                      </m:den>
                    </m:f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000" b="1" i="1">
                        <a:latin typeface="Cambria Math"/>
                        <a:ea typeface="Cambria Math"/>
                      </a:rPr>
                      <m:t>𝛁</m:t>
                    </m:r>
                  </m:oMath>
                </a14:m>
                <a:r>
                  <a:rPr lang="en-US" sz="2000" b="1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799"/>
                <a:ext cx="9144000" cy="5791200"/>
              </a:xfrm>
              <a:blipFill rotWithShape="1">
                <a:blip r:embed="rId4"/>
                <a:stretch>
                  <a:fillRect l="-1333" t="-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12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82135"/>
              </p:ext>
            </p:extLst>
          </p:nvPr>
        </p:nvGraphicFramePr>
        <p:xfrm>
          <a:off x="7848600" y="1752600"/>
          <a:ext cx="9461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6" imgW="368280" imgH="215640" progId="Equation.3">
                  <p:embed/>
                </p:oleObj>
              </mc:Choice>
              <mc:Fallback>
                <p:oleObj name="Equation" r:id="rId6" imgW="368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752600"/>
                        <a:ext cx="94615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343400"/>
                <a:ext cx="9144000" cy="941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d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ln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||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||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ln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𝛼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+1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−2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ln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)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||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43400"/>
                <a:ext cx="9144000" cy="94109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9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Large Scale Magnetic Fluctuations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Turbulence fluctuations: incompressible;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Constant anisotropy parameters: </a:t>
            </a:r>
            <a:r>
              <a:rPr lang="en-US" sz="2800" dirty="0" smtClean="0">
                <a:latin typeface="Symbol" panose="05050102010706020507" pitchFamily="18" charset="2"/>
              </a:rPr>
              <a:t>a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Symbol" panose="05050102010706020507" pitchFamily="18" charset="2"/>
              </a:rPr>
              <a:t>g</a:t>
            </a:r>
            <a:r>
              <a:rPr lang="en-US" sz="2800" dirty="0" smtClean="0"/>
              <a:t>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Fluctuation frequency: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Fluctuating scale:  integral scale of turbulence;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Effective magnetic field: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CGL MHD:</a:t>
            </a:r>
          </a:p>
          <a:p>
            <a:pPr marL="0" indent="0">
              <a:buNone/>
            </a:pPr>
            <a:r>
              <a:rPr lang="en-US" sz="2800" dirty="0" err="1" smtClean="0"/>
              <a:t>Braginskii</a:t>
            </a:r>
            <a:r>
              <a:rPr lang="en-US" sz="2800" dirty="0" smtClean="0"/>
              <a:t> MHD: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13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553200"/>
            <a:ext cx="231089" cy="22860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20887"/>
              </p:ext>
            </p:extLst>
          </p:nvPr>
        </p:nvGraphicFramePr>
        <p:xfrm>
          <a:off x="3910012" y="2209800"/>
          <a:ext cx="17287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Equation" r:id="rId5" imgW="672840" imgH="253800" progId="Equation.3">
                  <p:embed/>
                </p:oleObj>
              </mc:Choice>
              <mc:Fallback>
                <p:oleObj name="Equation" r:id="rId5" imgW="6728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2" y="2209800"/>
                        <a:ext cx="172878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913932"/>
              </p:ext>
            </p:extLst>
          </p:nvPr>
        </p:nvGraphicFramePr>
        <p:xfrm>
          <a:off x="4075112" y="3200400"/>
          <a:ext cx="23256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Equation" r:id="rId7" imgW="888840" imgH="253800" progId="Equation.3">
                  <p:embed/>
                </p:oleObj>
              </mc:Choice>
              <mc:Fallback>
                <p:oleObj name="Equation" r:id="rId7" imgW="88884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112" y="3200400"/>
                        <a:ext cx="232568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4149844"/>
                <a:ext cx="9144000" cy="65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3200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𝛾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  <m:sSup>
                      <m:sSup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𝑛𝑇</m:t>
                            </m:r>
                          </m:e>
                        </m:d>
                      </m:e>
                      <m:sup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1/2</m:t>
                        </m:r>
                      </m:sup>
                    </m:sSup>
                  </m:oMath>
                </a14:m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49844"/>
                <a:ext cx="9144000" cy="65075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71800" y="5181600"/>
                <a:ext cx="3886200" cy="488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181600"/>
                <a:ext cx="3886200" cy="488852"/>
              </a:xfrm>
              <a:prstGeom prst="rect">
                <a:avLst/>
              </a:prstGeom>
              <a:blipFill rotWithShape="1">
                <a:blip r:embed="rId10"/>
                <a:stretch>
                  <a:fillRect b="-1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1800" y="5835748"/>
                <a:ext cx="3886200" cy="488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𝑐𝑜𝑛𝑠𝑡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endParaRPr lang="en-US" sz="2400" dirty="0">
                  <a:solidFill>
                    <a:schemeClr val="tx1"/>
                  </a:solidFill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835748"/>
                <a:ext cx="3886200" cy="488852"/>
              </a:xfrm>
              <a:prstGeom prst="rect">
                <a:avLst/>
              </a:prstGeom>
              <a:blipFill rotWithShape="1">
                <a:blip r:embed="rId11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Magnetic Fluctuations in Expanding Universe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Helical MHD turbulence: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Non-helical </a:t>
            </a:r>
            <a:r>
              <a:rPr lang="en-US" sz="2800" dirty="0"/>
              <a:t>MHD turbulence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16-m. </a:t>
            </a:r>
            <a:r>
              <a:rPr lang="en-US" sz="2800" dirty="0" err="1" smtClean="0"/>
              <a:t>anisotrop</a:t>
            </a:r>
            <a:r>
              <a:rPr lang="en-US" sz="2800" dirty="0" smtClean="0"/>
              <a:t>. MHD EOS: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Kinetic fluctuations: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14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0" y="3124200"/>
                <a:ext cx="4267200" cy="65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3200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𝛾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24200"/>
                <a:ext cx="4267200" cy="6507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1143000"/>
                <a:ext cx="3429000" cy="65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3200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1/3</m:t>
                        </m:r>
                      </m:sup>
                    </m:sSup>
                  </m:oMath>
                </a14:m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3000"/>
                <a:ext cx="3429000" cy="65075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2000" y="2133600"/>
                <a:ext cx="3581400" cy="65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eff</m:t>
                        </m:r>
                      </m:sub>
                    </m:sSub>
                    <m:r>
                      <a:rPr lang="en-US" sz="3200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1/2</m:t>
                        </m:r>
                      </m:sup>
                    </m:sSup>
                  </m:oMath>
                </a14:m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33600"/>
                <a:ext cx="3581400" cy="65075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00400" y="4707033"/>
                <a:ext cx="5181600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δ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sz="32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∝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3/4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1/8</m:t>
                        </m:r>
                      </m:sup>
                    </m:sSup>
                    <m:r>
                      <a:rPr lang="en-US" sz="32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∝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2.375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srgbClr val="0000FF"/>
                    </a:solidFill>
                  </a:rPr>
                  <a:t> </a:t>
                </a:r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707033"/>
                <a:ext cx="5181600" cy="6269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Summary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16 momentum MHD can be used to describe effects of anisotropy in dilute plasmas at large scales;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MHD turbulence decay (helical, or not) predicts higher magnetic field energy then by anisotropic MHD state with constant </a:t>
            </a:r>
            <a:r>
              <a:rPr lang="en-US" sz="2800" dirty="0" smtClean="0">
                <a:latin typeface="Symbol" panose="05050102010706020507" pitchFamily="18" charset="2"/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Symbol" panose="05050102010706020507" pitchFamily="18" charset="2"/>
              </a:rPr>
              <a:t>g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outcomes</a:t>
            </a:r>
          </a:p>
          <a:p>
            <a:pPr>
              <a:buFontTx/>
              <a:buChar char="-"/>
            </a:pPr>
            <a:r>
              <a:rPr lang="en-US" sz="2800" dirty="0" smtClean="0"/>
              <a:t>Anisotropy and/or heat </a:t>
            </a:r>
            <a:r>
              <a:rPr lang="en-US" sz="2800" dirty="0"/>
              <a:t>flux </a:t>
            </a:r>
            <a:r>
              <a:rPr lang="en-US" sz="2800" dirty="0" smtClean="0"/>
              <a:t>effects grow: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Anisotropy effects change turbulence spectral shape;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15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477000" y="4567535"/>
                <a:ext cx="1524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567535"/>
                <a:ext cx="15240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00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Outline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Dilute plasmas;</a:t>
            </a:r>
          </a:p>
          <a:p>
            <a:r>
              <a:rPr lang="en-US" sz="2800" dirty="0" smtClean="0"/>
              <a:t>Anisotropic MHD description;</a:t>
            </a:r>
          </a:p>
          <a:p>
            <a:pPr lvl="1"/>
            <a:r>
              <a:rPr lang="en-US" sz="2400" dirty="0" smtClean="0"/>
              <a:t>CGL MHD</a:t>
            </a:r>
          </a:p>
          <a:p>
            <a:pPr lvl="1"/>
            <a:r>
              <a:rPr lang="en-US" sz="2400" dirty="0" err="1" smtClean="0"/>
              <a:t>Braginskii</a:t>
            </a:r>
            <a:r>
              <a:rPr lang="en-US" sz="2400" dirty="0" smtClean="0"/>
              <a:t> MHD</a:t>
            </a:r>
          </a:p>
          <a:p>
            <a:pPr lvl="1"/>
            <a:r>
              <a:rPr lang="en-US" sz="2400" dirty="0" smtClean="0"/>
              <a:t>16 momentum closure MHD</a:t>
            </a:r>
          </a:p>
          <a:p>
            <a:r>
              <a:rPr lang="en-US" sz="2800" dirty="0" smtClean="0"/>
              <a:t>Linear stability (16-mom. MHD)</a:t>
            </a:r>
          </a:p>
          <a:p>
            <a:r>
              <a:rPr lang="en-US" sz="2800" dirty="0" smtClean="0"/>
              <a:t>Nonlinear fluctuations in decaying anisotropic MHD;</a:t>
            </a:r>
          </a:p>
          <a:p>
            <a:r>
              <a:rPr lang="en-US" sz="2800" dirty="0" smtClean="0"/>
              <a:t>Summary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2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5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Dilute Plasmas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Magnetized extragalactic plasmas is dilute</a:t>
            </a:r>
          </a:p>
          <a:p>
            <a:pPr marL="0" indent="0">
              <a:buNone/>
            </a:pPr>
            <a:r>
              <a:rPr lang="en-US" sz="2800" dirty="0" smtClean="0"/>
              <a:t>collision freq. is much lower then </a:t>
            </a:r>
            <a:r>
              <a:rPr lang="en-US" sz="2800" dirty="0" err="1" smtClean="0"/>
              <a:t>Larmor</a:t>
            </a:r>
            <a:r>
              <a:rPr lang="en-US" sz="2800" dirty="0" smtClean="0"/>
              <a:t> freq. </a:t>
            </a:r>
            <a:r>
              <a:rPr lang="en-US" sz="2800" dirty="0" smtClean="0">
                <a:latin typeface="Symbol" panose="05050102010706020507" pitchFamily="18" charset="2"/>
              </a:rPr>
              <a:t>n</a:t>
            </a:r>
            <a:r>
              <a:rPr lang="en-US" sz="2800" dirty="0" smtClean="0"/>
              <a:t>/</a:t>
            </a:r>
            <a:r>
              <a:rPr lang="en-US" sz="2800" dirty="0" smtClean="0">
                <a:latin typeface="Symbol" panose="05050102010706020507" pitchFamily="18" charset="2"/>
              </a:rPr>
              <a:t>W</a:t>
            </a:r>
            <a:r>
              <a:rPr lang="en-US" sz="2800" dirty="0" smtClean="0"/>
              <a:t> &lt;&lt;1</a:t>
            </a:r>
          </a:p>
          <a:p>
            <a:pPr marL="0" indent="0">
              <a:buNone/>
            </a:pPr>
            <a:r>
              <a:rPr lang="en-US" sz="2400" i="1" dirty="0"/>
              <a:t>(</a:t>
            </a:r>
            <a:r>
              <a:rPr lang="en-US" sz="2400" i="1" dirty="0" smtClean="0"/>
              <a:t>dilute, </a:t>
            </a:r>
            <a:r>
              <a:rPr lang="en-US" sz="2400" i="1" dirty="0" err="1" smtClean="0"/>
              <a:t>collisionless</a:t>
            </a:r>
            <a:r>
              <a:rPr lang="en-US" sz="2400" i="1" dirty="0" smtClean="0"/>
              <a:t>, weakly collisional, collision poor)</a:t>
            </a:r>
            <a:endParaRPr lang="en-US" sz="2400" i="1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description: kinetic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</a:t>
            </a:r>
          </a:p>
          <a:p>
            <a:pPr marL="0" indent="0">
              <a:buNone/>
            </a:pPr>
            <a:r>
              <a:rPr lang="en-US" sz="2800" dirty="0" smtClean="0"/>
              <a:t>Particle </a:t>
            </a:r>
            <a:r>
              <a:rPr lang="en-US" sz="2800" dirty="0"/>
              <a:t>distribution function; </a:t>
            </a:r>
            <a:r>
              <a:rPr lang="en-US" sz="2800" dirty="0" smtClean="0"/>
              <a:t>micro physics + fluid effects;</a:t>
            </a:r>
          </a:p>
          <a:p>
            <a:pPr marL="0" indent="0">
              <a:buNone/>
            </a:pPr>
            <a:r>
              <a:rPr lang="en-US" sz="2800" dirty="0" smtClean="0"/>
              <a:t>micro </a:t>
            </a:r>
            <a:r>
              <a:rPr lang="en-US" sz="2800" dirty="0"/>
              <a:t>instabilities; </a:t>
            </a:r>
            <a:r>
              <a:rPr lang="en-US" sz="2800" dirty="0" smtClean="0"/>
              <a:t>fluid </a:t>
            </a:r>
            <a:r>
              <a:rPr lang="en-US" sz="2800" dirty="0"/>
              <a:t>instabilities; </a:t>
            </a:r>
            <a:r>
              <a:rPr lang="en-US" sz="2400" i="1" dirty="0" smtClean="0"/>
              <a:t>(highly complex formalism)</a:t>
            </a:r>
            <a:endParaRPr lang="en-US" sz="2800" i="1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the MHD be used to describe such “fluids”?</a:t>
            </a:r>
          </a:p>
          <a:p>
            <a:pPr marL="0" indent="0">
              <a:buNone/>
            </a:pPr>
            <a:r>
              <a:rPr lang="en-US" sz="2800" dirty="0" smtClean="0"/>
              <a:t>Collision freq. is much higher then fluid frequencies </a:t>
            </a:r>
            <a:r>
              <a:rPr lang="en-US" sz="2800" dirty="0" smtClean="0">
                <a:latin typeface="Symbol" panose="05050102010706020507" pitchFamily="18" charset="2"/>
              </a:rPr>
              <a:t>n</a:t>
            </a:r>
            <a:r>
              <a:rPr lang="en-US" sz="2800" dirty="0" smtClean="0"/>
              <a:t>/</a:t>
            </a:r>
            <a:r>
              <a:rPr lang="en-US" sz="2800" dirty="0" smtClean="0">
                <a:latin typeface="Symbol" panose="05050102010706020507" pitchFamily="18" charset="2"/>
              </a:rPr>
              <a:t>w</a:t>
            </a:r>
            <a:r>
              <a:rPr lang="en-US" sz="2800" dirty="0" smtClean="0"/>
              <a:t> &gt;&gt;1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3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7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MHD of Dilute Plasmas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/>
              <a:t>If we insist on fluid description of dilute plasmas, pressure can not be isotropic.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Anisotropic MHD models</a:t>
            </a:r>
          </a:p>
          <a:p>
            <a:pPr marL="0" indent="0">
              <a:buNone/>
            </a:pPr>
            <a:r>
              <a:rPr lang="en-US" sz="2800" i="1" dirty="0" smtClean="0"/>
              <a:t>(one fluid, one component)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Anisotropic MHD should be able to resolve micro physics (micro instabilities) within simple one fluid (component) formalism. Anisotropic MHD Lab: the solar </a:t>
            </a:r>
            <a:r>
              <a:rPr lang="en-US" sz="2800" dirty="0"/>
              <a:t>wind;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Can we be still successful with “naive” MHD at large scales?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4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21"/>
          <p:cNvSpPr>
            <a:spLocks noChangeShapeType="1"/>
          </p:cNvSpPr>
          <p:nvPr/>
        </p:nvSpPr>
        <p:spPr bwMode="auto">
          <a:xfrm flipV="1">
            <a:off x="6761162" y="25527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>
            <a:off x="6837362" y="31623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V="1">
            <a:off x="7675562" y="2400300"/>
            <a:ext cx="0" cy="14097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V="1">
            <a:off x="7675562" y="1562100"/>
            <a:ext cx="0" cy="9525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V="1">
            <a:off x="8056562" y="2400300"/>
            <a:ext cx="0" cy="14097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8056562" y="1562100"/>
            <a:ext cx="0" cy="9525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 flipV="1">
            <a:off x="8437562" y="2400300"/>
            <a:ext cx="0" cy="14097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8437562" y="1562100"/>
            <a:ext cx="0" cy="9525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901947"/>
              </p:ext>
            </p:extLst>
          </p:nvPr>
        </p:nvGraphicFramePr>
        <p:xfrm>
          <a:off x="6248400" y="2436813"/>
          <a:ext cx="404812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" name="Equation" r:id="rId5" imgW="152280" imgH="241200" progId="Equation.3">
                  <p:embed/>
                </p:oleObj>
              </mc:Choice>
              <mc:Fallback>
                <p:oleObj name="Equation" r:id="rId5" imgW="152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436813"/>
                        <a:ext cx="404812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562280"/>
              </p:ext>
            </p:extLst>
          </p:nvPr>
        </p:nvGraphicFramePr>
        <p:xfrm>
          <a:off x="6761162" y="3238500"/>
          <a:ext cx="47783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" name="Equation" r:id="rId7" imgW="190440" imgH="215640" progId="Equation.3">
                  <p:embed/>
                </p:oleObj>
              </mc:Choice>
              <mc:Fallback>
                <p:oleObj name="Equation" r:id="rId7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162" y="3238500"/>
                        <a:ext cx="477838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18793"/>
              </p:ext>
            </p:extLst>
          </p:nvPr>
        </p:nvGraphicFramePr>
        <p:xfrm>
          <a:off x="8610600" y="2325688"/>
          <a:ext cx="4508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" name="Equation" r:id="rId9" imgW="203040" imgH="228600" progId="Equation.3">
                  <p:embed/>
                </p:oleObj>
              </mc:Choice>
              <mc:Fallback>
                <p:oleObj name="Equation" r:id="rId9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2325688"/>
                        <a:ext cx="4508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Anisotropic MHD models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Isotropic one fluid MHD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Equation of State: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CGL (Chew Goldberger Low) MHD</a:t>
            </a: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“double adiabatic” </a:t>
            </a:r>
          </a:p>
          <a:p>
            <a:pPr marL="0" indent="0">
              <a:buNone/>
            </a:pPr>
            <a:r>
              <a:rPr lang="en-US" sz="2800" dirty="0" smtClean="0"/>
              <a:t> state </a:t>
            </a:r>
            <a:r>
              <a:rPr lang="en-US" altLang="en-US" sz="2800" dirty="0" smtClean="0"/>
              <a:t>(</a:t>
            </a:r>
            <a:r>
              <a:rPr lang="en-US" altLang="en-US" sz="2800" dirty="0"/>
              <a:t>P</a:t>
            </a:r>
            <a:r>
              <a:rPr lang="en-US" altLang="en-US" sz="2800" baseline="-25000" dirty="0"/>
              <a:t>||</a:t>
            </a:r>
            <a:r>
              <a:rPr lang="en-US" altLang="en-US" sz="2800" dirty="0"/>
              <a:t>, P</a:t>
            </a:r>
            <a:r>
              <a:rPr lang="en-US" altLang="en-US" sz="2800" baseline="-25000" dirty="0"/>
              <a:t>┴</a:t>
            </a:r>
            <a:r>
              <a:rPr lang="en-US" altLang="en-US" sz="2800" dirty="0" smtClean="0"/>
              <a:t>):</a:t>
            </a:r>
          </a:p>
          <a:p>
            <a:pPr marL="0" indent="0">
              <a:buNone/>
            </a:pPr>
            <a:r>
              <a:rPr lang="en-US" altLang="en-US" sz="2400" i="1" dirty="0" smtClean="0"/>
              <a:t> Neglecting heat fluxes </a:t>
            </a:r>
          </a:p>
          <a:p>
            <a:pPr marL="0" indent="0">
              <a:buNone/>
            </a:pPr>
            <a:r>
              <a:rPr lang="en-US" altLang="en-US" sz="2400" i="1" dirty="0" smtClean="0"/>
              <a:t> (high freq. processes)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 algn="ctr">
              <a:buNone/>
            </a:pPr>
            <a:r>
              <a:rPr lang="en-US" sz="2400" dirty="0" smtClean="0"/>
              <a:t>MHD waves + micro physics (Mirror and Fire-hose instabilities)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5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91009"/>
              </p:ext>
            </p:extLst>
          </p:nvPr>
        </p:nvGraphicFramePr>
        <p:xfrm>
          <a:off x="4267200" y="1295400"/>
          <a:ext cx="1890713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8" name="Equation" r:id="rId5" imgW="787320" imgH="457200" progId="Equation.3">
                  <p:embed/>
                </p:oleObj>
              </mc:Choice>
              <mc:Fallback>
                <p:oleObj name="Equation" r:id="rId5" imgW="78732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295400"/>
                        <a:ext cx="1890713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751696"/>
              </p:ext>
            </p:extLst>
          </p:nvPr>
        </p:nvGraphicFramePr>
        <p:xfrm>
          <a:off x="4343400" y="3124200"/>
          <a:ext cx="20796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9" name="Equation" r:id="rId7" imgW="901440" imgH="990360" progId="Equation.3">
                  <p:embed/>
                </p:oleObj>
              </mc:Choice>
              <mc:Fallback>
                <p:oleObj name="Equation" r:id="rId7" imgW="901440" imgH="9903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2079625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Anisotropic MHD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Anisotropic viscosity MHD (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Braginskii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MHD)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Braginskii</a:t>
            </a:r>
            <a:r>
              <a:rPr lang="en-US" sz="2400" dirty="0" smtClean="0"/>
              <a:t> 1965, </a:t>
            </a:r>
            <a:r>
              <a:rPr lang="en-US" sz="2400" dirty="0" err="1" smtClean="0"/>
              <a:t>Hollweg</a:t>
            </a:r>
            <a:r>
              <a:rPr lang="en-US" sz="2400" dirty="0" smtClean="0"/>
              <a:t> 1985)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latin typeface="Symbol" panose="05050102010706020507" pitchFamily="18" charset="2"/>
              </a:rPr>
              <a:t> n</a:t>
            </a:r>
            <a:r>
              <a:rPr lang="en-US" sz="2800" dirty="0" smtClean="0"/>
              <a:t> – viscosity parameter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Local (viscous) properties of anisotropic plasmas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6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047507"/>
              </p:ext>
            </p:extLst>
          </p:nvPr>
        </p:nvGraphicFramePr>
        <p:xfrm>
          <a:off x="2470150" y="2133600"/>
          <a:ext cx="3897313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" name="Equation" r:id="rId5" imgW="1688760" imgH="990360" progId="Equation.3">
                  <p:embed/>
                </p:oleObj>
              </mc:Choice>
              <mc:Fallback>
                <p:oleObj name="Equation" r:id="rId5" imgW="1688760" imgH="990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2133600"/>
                        <a:ext cx="3897313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Anisotropic MHD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MHD model with heat fluxes: 16 momentum closure model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Oraevski</a:t>
            </a:r>
            <a:r>
              <a:rPr lang="en-US" sz="2400" dirty="0" smtClean="0"/>
              <a:t> et al. 1968, Ramos 2003, </a:t>
            </a:r>
            <a:r>
              <a:rPr lang="en-US" sz="2400" dirty="0" err="1" smtClean="0"/>
              <a:t>Dzhalilov</a:t>
            </a:r>
            <a:r>
              <a:rPr lang="en-US" sz="2400" dirty="0" smtClean="0"/>
              <a:t> et al. 2010)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7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180104"/>
              </p:ext>
            </p:extLst>
          </p:nvPr>
        </p:nvGraphicFramePr>
        <p:xfrm>
          <a:off x="1927225" y="4219575"/>
          <a:ext cx="23383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8" name="Equation" r:id="rId5" imgW="1130040" imgH="457200" progId="Equation.3">
                  <p:embed/>
                </p:oleObj>
              </mc:Choice>
              <mc:Fallback>
                <p:oleObj name="Equation" r:id="rId5" imgW="113004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4219575"/>
                        <a:ext cx="233838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020204"/>
              </p:ext>
            </p:extLst>
          </p:nvPr>
        </p:nvGraphicFramePr>
        <p:xfrm>
          <a:off x="190501" y="1828800"/>
          <a:ext cx="1601788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9" name="Equation" r:id="rId7" imgW="787320" imgH="990360" progId="Equation.3">
                  <p:embed/>
                </p:oleObj>
              </mc:Choice>
              <mc:Fallback>
                <p:oleObj name="Equation" r:id="rId7" imgW="787320" imgH="990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1" y="1828800"/>
                        <a:ext cx="1601788" cy="201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290765"/>
              </p:ext>
            </p:extLst>
          </p:nvPr>
        </p:nvGraphicFramePr>
        <p:xfrm>
          <a:off x="1884363" y="1873250"/>
          <a:ext cx="41211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0" name="Equation" r:id="rId9" imgW="2057400" imgH="482400" progId="Equation.3">
                  <p:embed/>
                </p:oleObj>
              </mc:Choice>
              <mc:Fallback>
                <p:oleObj name="Equation" r:id="rId9" imgW="2057400" imgH="482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3" y="1873250"/>
                        <a:ext cx="412115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629132"/>
              </p:ext>
            </p:extLst>
          </p:nvPr>
        </p:nvGraphicFramePr>
        <p:xfrm>
          <a:off x="1925638" y="2919413"/>
          <a:ext cx="187325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1" name="Equation" r:id="rId11" imgW="927000" imgH="419040" progId="Equation.3">
                  <p:embed/>
                </p:oleObj>
              </mc:Choice>
              <mc:Fallback>
                <p:oleObj name="Equation" r:id="rId11" imgW="92700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2919413"/>
                        <a:ext cx="187325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716802"/>
              </p:ext>
            </p:extLst>
          </p:nvPr>
        </p:nvGraphicFramePr>
        <p:xfrm>
          <a:off x="292100" y="4189412"/>
          <a:ext cx="1639888" cy="243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2" name="Equation" r:id="rId13" imgW="812520" imgH="1218960" progId="Equation.3">
                  <p:embed/>
                </p:oleObj>
              </mc:Choice>
              <mc:Fallback>
                <p:oleObj name="Equation" r:id="rId13" imgW="812520" imgH="1218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189412"/>
                        <a:ext cx="1639888" cy="243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112955"/>
              </p:ext>
            </p:extLst>
          </p:nvPr>
        </p:nvGraphicFramePr>
        <p:xfrm>
          <a:off x="1924050" y="5192713"/>
          <a:ext cx="4775200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3" name="Equation" r:id="rId15" imgW="2361960" imgH="736560" progId="Equation.3">
                  <p:embed/>
                </p:oleObj>
              </mc:Choice>
              <mc:Fallback>
                <p:oleObj name="Equation" r:id="rId15" imgW="2361960" imgH="7365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5192713"/>
                        <a:ext cx="4775200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828800" y="1752600"/>
            <a:ext cx="4495800" cy="2057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0500" y="4191000"/>
            <a:ext cx="6972299" cy="2209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16 Momentum MHD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Linear spectrum: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MHD classical;</a:t>
            </a:r>
          </a:p>
          <a:p>
            <a:r>
              <a:rPr lang="en-US" sz="2800" dirty="0" smtClean="0"/>
              <a:t>Fire-hose and Mirror instabilities;</a:t>
            </a:r>
          </a:p>
          <a:p>
            <a:r>
              <a:rPr lang="en-US" sz="2800" dirty="0" smtClean="0"/>
              <a:t>Effects of heat fluxes (entropy modes);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Discrepancies between CGL-MHD and Kinetic theory are removed</a:t>
            </a:r>
            <a:r>
              <a:rPr lang="en-US" sz="2800" dirty="0"/>
              <a:t>. </a:t>
            </a:r>
            <a:r>
              <a:rPr lang="en-US" sz="2800" dirty="0" smtClean="0"/>
              <a:t>(Mirror mode instability crit., Incompressible </a:t>
            </a:r>
            <a:r>
              <a:rPr lang="en-US" sz="2800" dirty="0"/>
              <a:t>and compressible fire-hose </a:t>
            </a:r>
            <a:r>
              <a:rPr lang="en-US" sz="2800" dirty="0" smtClean="0"/>
              <a:t>instabilities, entropy modes);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dirty="0" err="1" smtClean="0"/>
              <a:t>Dzhalilov</a:t>
            </a:r>
            <a:r>
              <a:rPr lang="en-US" sz="2400" dirty="0" smtClean="0"/>
              <a:t>, </a:t>
            </a:r>
            <a:r>
              <a:rPr lang="en-US" sz="2400" dirty="0" err="1" smtClean="0"/>
              <a:t>Kuznetsov</a:t>
            </a:r>
            <a:r>
              <a:rPr lang="en-US" sz="2400" dirty="0" smtClean="0"/>
              <a:t>, </a:t>
            </a:r>
            <a:r>
              <a:rPr lang="en-US" sz="2400" dirty="0" err="1" smtClean="0"/>
              <a:t>Staude</a:t>
            </a:r>
            <a:r>
              <a:rPr lang="en-US" sz="2400" dirty="0" smtClean="0"/>
              <a:t> 2008, 2010</a:t>
            </a:r>
          </a:p>
          <a:p>
            <a:pPr marL="0" indent="0">
              <a:buNone/>
            </a:pPr>
            <a:r>
              <a:rPr lang="en-US" sz="2400" dirty="0" err="1" smtClean="0"/>
              <a:t>Somov</a:t>
            </a:r>
            <a:r>
              <a:rPr lang="en-US" sz="2400" dirty="0" smtClean="0"/>
              <a:t>, </a:t>
            </a:r>
            <a:r>
              <a:rPr lang="en-US" sz="2400" dirty="0" err="1" smtClean="0"/>
              <a:t>Dzhalilov</a:t>
            </a:r>
            <a:r>
              <a:rPr lang="en-US" sz="2400" dirty="0" smtClean="0"/>
              <a:t>, </a:t>
            </a:r>
            <a:r>
              <a:rPr lang="en-US" sz="2400" dirty="0" err="1" smtClean="0"/>
              <a:t>Staude</a:t>
            </a:r>
            <a:r>
              <a:rPr lang="en-US" sz="2400" dirty="0" smtClean="0"/>
              <a:t> 2008.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8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31"/>
            <a:ext cx="9144000" cy="58376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16 Momentum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MHD: Linear Analysis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799"/>
                <a:ext cx="9144000" cy="5791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Anisotropic MHD flow in parallel magnetic field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800" dirty="0" smtClean="0"/>
                  <a:t>Parameters:		</a:t>
                </a:r>
                <a:r>
                  <a:rPr lang="en-US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||</m:t>
                            </m:r>
                          </m:sub>
                        </m:sSub>
                      </m:den>
                    </m:f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⊥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||</m:t>
                            </m:r>
                          </m:sub>
                        </m:sSub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800" u="sng" dirty="0" smtClean="0"/>
                  <a:t>Strong magnetic field</a:t>
                </a:r>
                <a:r>
                  <a:rPr lang="en-US" sz="28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	</a:t>
                </a:r>
                <a:r>
                  <a:rPr lang="en-US" sz="2800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CGL MHD</a:t>
                </a:r>
                <a:r>
                  <a:rPr lang="en-US" sz="2800" dirty="0" smtClean="0"/>
                  <a:t>		     </a:t>
                </a:r>
                <a:r>
                  <a:rPr lang="en-US" sz="2800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16 Momentum MHD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    </a:t>
                </a:r>
                <a:r>
                  <a:rPr lang="en-US" sz="2800" i="1" dirty="0" smtClean="0"/>
                  <a:t>“acoustic mode”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			  </a:t>
                </a:r>
                <a:r>
                  <a:rPr lang="en-US" sz="2800" i="1" dirty="0" smtClean="0"/>
                  <a:t>“fast and slow thermo-acoustic modes”</a:t>
                </a:r>
                <a:endParaRPr lang="en-US" sz="28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799"/>
                <a:ext cx="9144000" cy="5791200"/>
              </a:xfrm>
              <a:blipFill rotWithShape="1">
                <a:blip r:embed="rId4"/>
                <a:stretch>
                  <a:fillRect l="-1333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0" y="6476999"/>
            <a:ext cx="9144000" cy="38100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     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A.T. 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“Evolution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of magnetic fields in large scale anisotropic MHD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flows”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    	NORDITA  24 June 2015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476998"/>
            <a:ext cx="381000" cy="381001"/>
          </a:xfrm>
          <a:ln w="12700" cap="rnd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ctr"/>
            <a:fld id="{B6F15528-21DE-4FAA-801E-634DDDAF4B2B}" type="slidenum">
              <a:rPr lang="en-US" sz="11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pPr algn="ctr"/>
              <a:t>9</a:t>
            </a:fld>
            <a:endParaRPr lang="en-US" sz="11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tinatin\Desktop\tsu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562803"/>
            <a:ext cx="228600" cy="2261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65380"/>
              </p:ext>
            </p:extLst>
          </p:nvPr>
        </p:nvGraphicFramePr>
        <p:xfrm>
          <a:off x="806450" y="3935413"/>
          <a:ext cx="189388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" name="Equation" r:id="rId6" imgW="736560" imgH="253800" progId="Equation.3">
                  <p:embed/>
                </p:oleObj>
              </mc:Choice>
              <mc:Fallback>
                <p:oleObj name="Equation" r:id="rId6" imgW="73656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3935413"/>
                        <a:ext cx="189388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78013"/>
              </p:ext>
            </p:extLst>
          </p:nvPr>
        </p:nvGraphicFramePr>
        <p:xfrm>
          <a:off x="4648200" y="4495800"/>
          <a:ext cx="169068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" name="Equation" r:id="rId8" imgW="723600" imgH="253800" progId="Equation.3">
                  <p:embed/>
                </p:oleObj>
              </mc:Choice>
              <mc:Fallback>
                <p:oleObj name="Equation" r:id="rId8" imgW="72360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1690687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570653"/>
              </p:ext>
            </p:extLst>
          </p:nvPr>
        </p:nvGraphicFramePr>
        <p:xfrm>
          <a:off x="4651375" y="5181600"/>
          <a:ext cx="19875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7" name="Equation" r:id="rId10" imgW="863280" imgH="253800" progId="Equation.3">
                  <p:embed/>
                </p:oleObj>
              </mc:Choice>
              <mc:Fallback>
                <p:oleObj name="Equation" r:id="rId10" imgW="863280" imgH="253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5181600"/>
                        <a:ext cx="198755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373883"/>
              </p:ext>
            </p:extLst>
          </p:nvPr>
        </p:nvGraphicFramePr>
        <p:xfrm>
          <a:off x="4649787" y="3886200"/>
          <a:ext cx="20240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" name="Equation" r:id="rId12" imgW="863280" imgH="253800" progId="Equation.3">
                  <p:embed/>
                </p:oleObj>
              </mc:Choice>
              <mc:Fallback>
                <p:oleObj name="Equation" r:id="rId12" imgW="86328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7" y="3886200"/>
                        <a:ext cx="2024063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263888"/>
              </p:ext>
            </p:extLst>
          </p:nvPr>
        </p:nvGraphicFramePr>
        <p:xfrm>
          <a:off x="7391400" y="5230436"/>
          <a:ext cx="1371600" cy="484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" name="Equation" r:id="rId14" imgW="685800" imgH="228600" progId="Equation.3">
                  <p:embed/>
                </p:oleObj>
              </mc:Choice>
              <mc:Fallback>
                <p:oleObj name="Equation" r:id="rId14" imgW="6858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230436"/>
                        <a:ext cx="1371600" cy="484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34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1023</Words>
  <Application>Microsoft Office PowerPoint</Application>
  <PresentationFormat>On-screen Show (4:3)</PresentationFormat>
  <Paragraphs>236</Paragraphs>
  <Slides>15</Slides>
  <Notes>15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Cambria Math</vt:lpstr>
      <vt:lpstr>Symbol</vt:lpstr>
      <vt:lpstr>Wingdings</vt:lpstr>
      <vt:lpstr>Office Theme</vt:lpstr>
      <vt:lpstr>Equation</vt:lpstr>
      <vt:lpstr>Microsoft Equation 3.0</vt:lpstr>
      <vt:lpstr>PowerPoint Presentation</vt:lpstr>
      <vt:lpstr>Outline</vt:lpstr>
      <vt:lpstr>Dilute Plasmas</vt:lpstr>
      <vt:lpstr>MHD of Dilute Plasmas</vt:lpstr>
      <vt:lpstr>Anisotropic MHD models</vt:lpstr>
      <vt:lpstr>Anisotropic MHD models</vt:lpstr>
      <vt:lpstr>Anisotropic MHD models</vt:lpstr>
      <vt:lpstr>16 Momentum MHD</vt:lpstr>
      <vt:lpstr>16 Momentum MHD: Linear Analysis</vt:lpstr>
      <vt:lpstr>16 Momentum MHD: Linear Analysis</vt:lpstr>
      <vt:lpstr>Nonlinear Anisotropic MHD state</vt:lpstr>
      <vt:lpstr>Large Scale Magnetic Fluctuations</vt:lpstr>
      <vt:lpstr>Large Scale Magnetic Fluctuations</vt:lpstr>
      <vt:lpstr>Magnetic Fluctuations in Expanding Universe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123</dc:title>
  <dc:creator>admin</dc:creator>
  <cp:lastModifiedBy>Aleko</cp:lastModifiedBy>
  <cp:revision>341</cp:revision>
  <dcterms:created xsi:type="dcterms:W3CDTF">2006-08-16T00:00:00Z</dcterms:created>
  <dcterms:modified xsi:type="dcterms:W3CDTF">2017-07-30T13:56:55Z</dcterms:modified>
</cp:coreProperties>
</file>